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7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FC6C2E-E7DC-4F30-98FC-0E310CA43F9C}" type="datetimeFigureOut">
              <a:rPr lang="en-US" smtClean="0"/>
              <a:t>1/24/2023</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8CE55584-8A31-4DDB-9B18-AA15A9B6FF4E}"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48138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FC6C2E-E7DC-4F30-98FC-0E310CA43F9C}"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E55584-8A31-4DDB-9B18-AA15A9B6FF4E}"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9933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FC6C2E-E7DC-4F30-98FC-0E310CA43F9C}"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E55584-8A31-4DDB-9B18-AA15A9B6FF4E}"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9019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FC6C2E-E7DC-4F30-98FC-0E310CA43F9C}"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E55584-8A31-4DDB-9B18-AA15A9B6FF4E}"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00827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FC6C2E-E7DC-4F30-98FC-0E310CA43F9C}"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E55584-8A31-4DDB-9B18-AA15A9B6FF4E}"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000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DFC6C2E-E7DC-4F30-98FC-0E310CA43F9C}" type="datetimeFigureOut">
              <a:rPr lang="en-US" smtClean="0"/>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E55584-8A31-4DDB-9B18-AA15A9B6FF4E}"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14163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FC6C2E-E7DC-4F30-98FC-0E310CA43F9C}" type="datetimeFigureOut">
              <a:rPr lang="en-US" smtClean="0"/>
              <a:t>1/24/2023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E55584-8A31-4DDB-9B18-AA15A9B6FF4E}"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81485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FC6C2E-E7DC-4F30-98FC-0E310CA43F9C}" type="datetimeFigureOut">
              <a:rPr lang="en-US" smtClean="0"/>
              <a:t>1/24/2023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E55584-8A31-4DDB-9B18-AA15A9B6FF4E}"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05887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FC6C2E-E7DC-4F30-98FC-0E310CA43F9C}" type="datetimeFigureOut">
              <a:rPr lang="en-US" smtClean="0"/>
              <a:t>1/24/2023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E55584-8A31-4DDB-9B18-AA15A9B6FF4E}" type="slidenum">
              <a:rPr lang="en-US" smtClean="0"/>
              <a:t>‹#›</a:t>
            </a:fld>
            <a:endParaRPr lang="en-US"/>
          </a:p>
        </p:txBody>
      </p:sp>
    </p:spTree>
    <p:extLst>
      <p:ext uri="{BB962C8B-B14F-4D97-AF65-F5344CB8AC3E}">
        <p14:creationId xmlns:p14="http://schemas.microsoft.com/office/powerpoint/2010/main" val="1319688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FC6C2E-E7DC-4F30-98FC-0E310CA43F9C}" type="datetimeFigureOut">
              <a:rPr lang="en-US" smtClean="0"/>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E55584-8A31-4DDB-9B18-AA15A9B6FF4E}"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25717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5DFC6C2E-E7DC-4F30-98FC-0E310CA43F9C}" type="datetimeFigureOut">
              <a:rPr lang="en-US" smtClean="0"/>
              <a:t>1/24/2023</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8CE55584-8A31-4DDB-9B18-AA15A9B6FF4E}"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0393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DFC6C2E-E7DC-4F30-98FC-0E310CA43F9C}" type="datetimeFigureOut">
              <a:rPr lang="en-US" smtClean="0"/>
              <a:t>1/24/2023</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8CE55584-8A31-4DDB-9B18-AA15A9B6FF4E}"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0095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21D4F-AFC0-EBF6-2F95-7777DAA05BEF}"/>
              </a:ext>
            </a:extLst>
          </p:cNvPr>
          <p:cNvSpPr>
            <a:spLocks noGrp="1"/>
          </p:cNvSpPr>
          <p:nvPr>
            <p:ph type="ctrTitle"/>
          </p:nvPr>
        </p:nvSpPr>
        <p:spPr/>
        <p:txBody>
          <a:bodyPr>
            <a:normAutofit/>
          </a:bodyPr>
          <a:lstStyle/>
          <a:p>
            <a:r>
              <a:rPr lang="en-US" sz="6000" b="1" dirty="0"/>
              <a:t>FINANCIAL SYSTEM </a:t>
            </a:r>
          </a:p>
        </p:txBody>
      </p:sp>
      <p:sp>
        <p:nvSpPr>
          <p:cNvPr id="3" name="Subtitle 2">
            <a:extLst>
              <a:ext uri="{FF2B5EF4-FFF2-40B4-BE49-F238E27FC236}">
                <a16:creationId xmlns:a16="http://schemas.microsoft.com/office/drawing/2014/main" id="{B73B329E-FCE9-1789-B817-C518990ED90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89321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A82B3-4612-D927-E583-47CFB1DF2BB7}"/>
              </a:ext>
            </a:extLst>
          </p:cNvPr>
          <p:cNvSpPr>
            <a:spLocks noGrp="1"/>
          </p:cNvSpPr>
          <p:nvPr>
            <p:ph type="title"/>
          </p:nvPr>
        </p:nvSpPr>
        <p:spPr/>
        <p:txBody>
          <a:bodyPr/>
          <a:lstStyle/>
          <a:p>
            <a:r>
              <a:rPr lang="en-US" b="1" dirty="0"/>
              <a:t>Introduction</a:t>
            </a:r>
          </a:p>
        </p:txBody>
      </p:sp>
      <p:sp>
        <p:nvSpPr>
          <p:cNvPr id="3" name="Content Placeholder 2">
            <a:extLst>
              <a:ext uri="{FF2B5EF4-FFF2-40B4-BE49-F238E27FC236}">
                <a16:creationId xmlns:a16="http://schemas.microsoft.com/office/drawing/2014/main" id="{16340317-016E-90F5-481B-11EE9A26B377}"/>
              </a:ext>
            </a:extLst>
          </p:cNvPr>
          <p:cNvSpPr>
            <a:spLocks noGrp="1"/>
          </p:cNvSpPr>
          <p:nvPr>
            <p:ph idx="1"/>
          </p:nvPr>
        </p:nvSpPr>
        <p:spPr/>
        <p:txBody>
          <a:bodyPr>
            <a:normAutofit fontScale="85000" lnSpcReduction="10000"/>
          </a:bodyPr>
          <a:lstStyle/>
          <a:p>
            <a:pPr marL="0" indent="0" algn="just">
              <a:buNone/>
            </a:pPr>
            <a:r>
              <a:rPr lang="en-US" dirty="0"/>
              <a:t> In its simple meaning the term ‘finance’ refers to monetary resources &amp; the term ‘financing’ refers to the activity of providing required monetary resources to the needy persons and institutions. The term ‘financial system’ refers to a system that is concerned with the mobilization of the savings of the public and providing of necessary funds to the needy persons and institutions for enabling the production of goods and/or for provision of services. Thus, a financial system can be understood as a system that allows the exchange of funds between lenders, investors, and borrowers. In other words, the system that facilitates the movement of finance from the persons who have surplus funds to the persons who need itis called as financial system. It consists of complex, closely related services, markets, and institutions used to provide an efficient and regular linkage between investors and depositors. Financial systems operate at national, global, and firm-specific levels. It includes the public, private and government spaces and financial instruments which can relate to countless assets and liabilities. </a:t>
            </a:r>
          </a:p>
        </p:txBody>
      </p:sp>
    </p:spTree>
    <p:extLst>
      <p:ext uri="{BB962C8B-B14F-4D97-AF65-F5344CB8AC3E}">
        <p14:creationId xmlns:p14="http://schemas.microsoft.com/office/powerpoint/2010/main" val="3248176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27109-0C52-CF6A-4870-505285D31D52}"/>
              </a:ext>
            </a:extLst>
          </p:cNvPr>
          <p:cNvSpPr>
            <a:spLocks noGrp="1"/>
          </p:cNvSpPr>
          <p:nvPr>
            <p:ph type="title"/>
          </p:nvPr>
        </p:nvSpPr>
        <p:spPr/>
        <p:txBody>
          <a:bodyPr>
            <a:normAutofit/>
          </a:bodyPr>
          <a:lstStyle/>
          <a:p>
            <a:r>
              <a:rPr lang="en-US" b="1" dirty="0"/>
              <a:t>Components/Constituents/Elements/Parts of Financial System </a:t>
            </a:r>
          </a:p>
        </p:txBody>
      </p:sp>
      <p:sp>
        <p:nvSpPr>
          <p:cNvPr id="3" name="Content Placeholder 2">
            <a:extLst>
              <a:ext uri="{FF2B5EF4-FFF2-40B4-BE49-F238E27FC236}">
                <a16:creationId xmlns:a16="http://schemas.microsoft.com/office/drawing/2014/main" id="{9A735AA9-5294-FD6C-D809-940615D57FA4}"/>
              </a:ext>
            </a:extLst>
          </p:cNvPr>
          <p:cNvSpPr>
            <a:spLocks noGrp="1"/>
          </p:cNvSpPr>
          <p:nvPr>
            <p:ph idx="1"/>
          </p:nvPr>
        </p:nvSpPr>
        <p:spPr/>
        <p:txBody>
          <a:bodyPr/>
          <a:lstStyle/>
          <a:p>
            <a:pPr marL="0" indent="0">
              <a:buNone/>
            </a:pPr>
            <a:r>
              <a:rPr lang="en-US" dirty="0"/>
              <a:t>1. Financial Assets </a:t>
            </a:r>
          </a:p>
          <a:p>
            <a:pPr marL="0" indent="0">
              <a:buNone/>
            </a:pPr>
            <a:r>
              <a:rPr lang="en-US" dirty="0"/>
              <a:t>2. Financial Intermediaries/Financial Institutions </a:t>
            </a:r>
          </a:p>
          <a:p>
            <a:pPr marL="0" indent="0">
              <a:buNone/>
            </a:pPr>
            <a:r>
              <a:rPr lang="en-US" dirty="0"/>
              <a:t>3. Financial Markets </a:t>
            </a:r>
          </a:p>
          <a:p>
            <a:pPr marL="0" indent="0">
              <a:buNone/>
            </a:pPr>
            <a:r>
              <a:rPr lang="en-US" dirty="0"/>
              <a:t>4. Financial Instruments and </a:t>
            </a:r>
          </a:p>
          <a:p>
            <a:pPr marL="0" indent="0">
              <a:buNone/>
            </a:pPr>
            <a:r>
              <a:rPr lang="en-US" dirty="0"/>
              <a:t>5. Financial Services</a:t>
            </a:r>
          </a:p>
          <a:p>
            <a:pPr marL="0" indent="0">
              <a:buNone/>
            </a:pPr>
            <a:endParaRPr lang="en-US" dirty="0"/>
          </a:p>
        </p:txBody>
      </p:sp>
    </p:spTree>
    <p:extLst>
      <p:ext uri="{BB962C8B-B14F-4D97-AF65-F5344CB8AC3E}">
        <p14:creationId xmlns:p14="http://schemas.microsoft.com/office/powerpoint/2010/main" val="2045208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0B941-951F-B2B0-2229-38CF42E02775}"/>
              </a:ext>
            </a:extLst>
          </p:cNvPr>
          <p:cNvSpPr>
            <a:spLocks noGrp="1"/>
          </p:cNvSpPr>
          <p:nvPr>
            <p:ph type="title"/>
          </p:nvPr>
        </p:nvSpPr>
        <p:spPr/>
        <p:txBody>
          <a:bodyPr/>
          <a:lstStyle/>
          <a:p>
            <a:r>
              <a:rPr lang="en-US" b="1" dirty="0"/>
              <a:t>Features/Characteristics of Financial System </a:t>
            </a:r>
          </a:p>
        </p:txBody>
      </p:sp>
      <p:sp>
        <p:nvSpPr>
          <p:cNvPr id="3" name="Content Placeholder 2">
            <a:extLst>
              <a:ext uri="{FF2B5EF4-FFF2-40B4-BE49-F238E27FC236}">
                <a16:creationId xmlns:a16="http://schemas.microsoft.com/office/drawing/2014/main" id="{1E4FA4EE-E6DC-E048-D8CE-7C0C8D873996}"/>
              </a:ext>
            </a:extLst>
          </p:cNvPr>
          <p:cNvSpPr>
            <a:spLocks noGrp="1"/>
          </p:cNvSpPr>
          <p:nvPr>
            <p:ph idx="1"/>
          </p:nvPr>
        </p:nvSpPr>
        <p:spPr/>
        <p:txBody>
          <a:bodyPr>
            <a:normAutofit fontScale="92500" lnSpcReduction="10000"/>
          </a:bodyPr>
          <a:lstStyle/>
          <a:p>
            <a:pPr marL="0" indent="0" algn="just">
              <a:buNone/>
            </a:pPr>
            <a:r>
              <a:rPr lang="en-US" dirty="0"/>
              <a:t>1. Financial system acts as a bridge between savers and borrowers.</a:t>
            </a:r>
          </a:p>
          <a:p>
            <a:pPr marL="0" indent="0" algn="just">
              <a:buNone/>
            </a:pPr>
            <a:r>
              <a:rPr lang="en-US" dirty="0"/>
              <a:t>2. It consists of a set of inter-related activities and services.</a:t>
            </a:r>
          </a:p>
          <a:p>
            <a:pPr marL="0" indent="0" algn="just">
              <a:buNone/>
            </a:pPr>
            <a:r>
              <a:rPr lang="en-US" dirty="0"/>
              <a:t>3. It consists of both formal and informal financial sectors. The existence of both formal and informal system is also called as financial dualism. </a:t>
            </a:r>
          </a:p>
          <a:p>
            <a:pPr marL="0" indent="0" algn="just">
              <a:buNone/>
            </a:pPr>
            <a:r>
              <a:rPr lang="en-US" dirty="0"/>
              <a:t>4. It formulates capital, investment and profit generation.</a:t>
            </a:r>
          </a:p>
          <a:p>
            <a:pPr marL="0" indent="0" algn="just">
              <a:buNone/>
            </a:pPr>
            <a:r>
              <a:rPr lang="en-US" dirty="0"/>
              <a:t>5. It is universally applicable at firm level, regional level, national level and international level.</a:t>
            </a:r>
          </a:p>
          <a:p>
            <a:pPr marL="0" indent="0" algn="just">
              <a:buNone/>
            </a:pPr>
            <a:r>
              <a:rPr lang="en-US" dirty="0"/>
              <a:t>6. It consists of financial institutions, financial markets, financial services, financial instruments, financial practices and financial transactions.</a:t>
            </a:r>
          </a:p>
        </p:txBody>
      </p:sp>
    </p:spTree>
    <p:extLst>
      <p:ext uri="{BB962C8B-B14F-4D97-AF65-F5344CB8AC3E}">
        <p14:creationId xmlns:p14="http://schemas.microsoft.com/office/powerpoint/2010/main" val="271285958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3</TotalTime>
  <Words>346</Words>
  <Application>Microsoft Office PowerPoint</Application>
  <PresentationFormat>Widescreen</PresentationFormat>
  <Paragraphs>16</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Gill Sans MT</vt:lpstr>
      <vt:lpstr>Gallery</vt:lpstr>
      <vt:lpstr>FINANCIAL SYSTEM </vt:lpstr>
      <vt:lpstr>Introduction</vt:lpstr>
      <vt:lpstr>Components/Constituents/Elements/Parts of Financial System </vt:lpstr>
      <vt:lpstr>Features/Characteristics of Financial System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SYSTEM </dc:title>
  <dc:creator>Ananya Priya</dc:creator>
  <cp:lastModifiedBy>Ananya Priya</cp:lastModifiedBy>
  <cp:revision>1</cp:revision>
  <dcterms:created xsi:type="dcterms:W3CDTF">2023-01-24T13:19:02Z</dcterms:created>
  <dcterms:modified xsi:type="dcterms:W3CDTF">2023-01-24T13:22:44Z</dcterms:modified>
</cp:coreProperties>
</file>